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1" y="3861344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07)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Pine Valley Furniture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four relations shown in this figure are </a:t>
            </a:r>
            <a:r>
              <a:rPr lang="en-GB" b="1" dirty="0"/>
              <a:t>CUSTOMER, ORDER, ORDER</a:t>
            </a:r>
          </a:p>
          <a:p>
            <a:r>
              <a:rPr lang="en-GB" b="1" dirty="0"/>
              <a:t>LINE, and </a:t>
            </a:r>
            <a:r>
              <a:rPr lang="en-GB" b="1" dirty="0" smtClean="0"/>
              <a:t>PRODUCT</a:t>
            </a:r>
          </a:p>
          <a:p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128" y="3010619"/>
            <a:ext cx="6064370" cy="146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Schema for </a:t>
            </a:r>
            <a:r>
              <a:rPr lang="en-GB" sz="2400" b="1" dirty="0" smtClean="0"/>
              <a:t>four relations </a:t>
            </a:r>
            <a:r>
              <a:rPr lang="en-GB" sz="2400" b="1" dirty="0"/>
              <a:t>(Pine Valley Furniture</a:t>
            </a:r>
            <a:br>
              <a:rPr lang="en-GB" sz="2400" b="1" dirty="0"/>
            </a:br>
            <a:r>
              <a:rPr lang="en-GB" sz="2400" b="1" dirty="0"/>
              <a:t>Company)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49" y="2285999"/>
            <a:ext cx="7591245" cy="398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0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Logical </a:t>
            </a:r>
            <a:r>
              <a:rPr lang="en-GB" sz="3600" dirty="0" smtClean="0"/>
              <a:t>Database Design </a:t>
            </a:r>
            <a:r>
              <a:rPr lang="en-GB" sz="3600" dirty="0"/>
              <a:t>and the</a:t>
            </a:r>
          </a:p>
          <a:p>
            <a:pPr marL="0" indent="0" algn="ctr">
              <a:buNone/>
            </a:pPr>
            <a:r>
              <a:rPr lang="en-GB" sz="3600" dirty="0"/>
              <a:t>Relational Model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Basic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39526" cy="3880773"/>
          </a:xfrm>
        </p:spPr>
        <p:txBody>
          <a:bodyPr>
            <a:noAutofit/>
          </a:bodyPr>
          <a:lstStyle/>
          <a:p>
            <a:r>
              <a:rPr lang="en-GB" sz="2000" dirty="0"/>
              <a:t>The relational data model represents data in the form of tables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 relational data model consists of the following three components (Fleming and </a:t>
            </a:r>
            <a:r>
              <a:rPr lang="en-GB" sz="2000" dirty="0" smtClean="0"/>
              <a:t>von Halle</a:t>
            </a:r>
            <a:r>
              <a:rPr lang="en-GB" sz="2000" dirty="0"/>
              <a:t>, 1989</a:t>
            </a:r>
            <a:r>
              <a:rPr lang="en-GB" sz="2000" dirty="0" smtClean="0"/>
              <a:t>):</a:t>
            </a:r>
          </a:p>
          <a:p>
            <a:pPr>
              <a:buFont typeface="+mj-lt"/>
              <a:buAutoNum type="arabicPeriod"/>
            </a:pPr>
            <a:r>
              <a:rPr lang="en-GB" sz="2000" b="1" i="1" dirty="0" smtClean="0"/>
              <a:t>Data </a:t>
            </a:r>
            <a:r>
              <a:rPr lang="en-GB" sz="2000" b="1" i="1" dirty="0"/>
              <a:t>structure </a:t>
            </a:r>
            <a:r>
              <a:rPr lang="en-GB" sz="2000" dirty="0"/>
              <a:t>Data are organized in the form of tables, with rows and columns.</a:t>
            </a:r>
          </a:p>
          <a:p>
            <a:pPr>
              <a:buFont typeface="+mj-lt"/>
              <a:buAutoNum type="arabicPeriod"/>
            </a:pPr>
            <a:r>
              <a:rPr lang="en-GB" sz="2000" b="1" i="1" dirty="0" smtClean="0"/>
              <a:t>Data </a:t>
            </a:r>
            <a:r>
              <a:rPr lang="en-GB" sz="2000" b="1" i="1" dirty="0"/>
              <a:t>manipulation </a:t>
            </a:r>
            <a:r>
              <a:rPr lang="en-GB" sz="2000" dirty="0"/>
              <a:t>Powerful operations (typically implemented using the </a:t>
            </a:r>
            <a:r>
              <a:rPr lang="en-GB" sz="2000" dirty="0" smtClean="0"/>
              <a:t>SQL language</a:t>
            </a:r>
            <a:r>
              <a:rPr lang="en-GB" sz="2000" dirty="0"/>
              <a:t>) are used to manipulate data stored in the relations.</a:t>
            </a:r>
          </a:p>
          <a:p>
            <a:pPr>
              <a:buFont typeface="+mj-lt"/>
              <a:buAutoNum type="arabicPeriod"/>
            </a:pPr>
            <a:r>
              <a:rPr lang="en-GB" sz="2000" b="1" i="1" dirty="0" smtClean="0"/>
              <a:t>Data </a:t>
            </a:r>
            <a:r>
              <a:rPr lang="en-GB" sz="2000" b="1" i="1" dirty="0"/>
              <a:t>integrity </a:t>
            </a:r>
            <a:r>
              <a:rPr lang="en-GB" sz="2000" dirty="0"/>
              <a:t>The model includes mechanisms to specify business rules </a:t>
            </a:r>
            <a:r>
              <a:rPr lang="en-GB" sz="2000" dirty="0" smtClean="0"/>
              <a:t>that maintain </a:t>
            </a:r>
            <a:r>
              <a:rPr lang="en-GB" sz="2000" dirty="0"/>
              <a:t>the integrity of data when they are manipulated.</a:t>
            </a:r>
          </a:p>
        </p:txBody>
      </p:sp>
    </p:spTree>
    <p:extLst>
      <p:ext uri="{BB962C8B-B14F-4D97-AF65-F5344CB8AC3E}">
        <p14:creationId xmlns:p14="http://schemas.microsoft.com/office/powerpoint/2010/main" val="81931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RELATIONAL DATA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39526" cy="3880773"/>
          </a:xfrm>
        </p:spPr>
        <p:txBody>
          <a:bodyPr/>
          <a:lstStyle/>
          <a:p>
            <a:r>
              <a:rPr lang="en-GB" b="1" dirty="0" smtClean="0"/>
              <a:t>Relation: </a:t>
            </a:r>
            <a:r>
              <a:rPr lang="en-GB" dirty="0" smtClean="0"/>
              <a:t>A </a:t>
            </a:r>
            <a:r>
              <a:rPr lang="en-GB" dirty="0"/>
              <a:t>named two-dimensional </a:t>
            </a:r>
            <a:r>
              <a:rPr lang="en-GB" dirty="0" smtClean="0"/>
              <a:t>table of </a:t>
            </a:r>
            <a:r>
              <a:rPr lang="en-GB" dirty="0"/>
              <a:t>data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Each relation (or table) consists of a set of named columns and an arbitrary </a:t>
            </a:r>
            <a:r>
              <a:rPr lang="en-GB" dirty="0" smtClean="0"/>
              <a:t>number of </a:t>
            </a:r>
            <a:r>
              <a:rPr lang="en-GB" dirty="0"/>
              <a:t>unnamed rows. </a:t>
            </a:r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/>
              <a:t>attribute, consistent with its definition in Chapter 2, is a </a:t>
            </a:r>
            <a:r>
              <a:rPr lang="en-GB" dirty="0" smtClean="0"/>
              <a:t>named column </a:t>
            </a:r>
            <a:r>
              <a:rPr lang="en-GB" dirty="0"/>
              <a:t>of a relation.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row of a relation corresponds to a record that contains </a:t>
            </a:r>
            <a:r>
              <a:rPr lang="en-GB" dirty="0" smtClean="0"/>
              <a:t>data (attribute</a:t>
            </a:r>
            <a:r>
              <a:rPr lang="en-GB" dirty="0"/>
              <a:t>) values for a single </a:t>
            </a:r>
            <a:r>
              <a:rPr lang="en-GB" dirty="0" smtClean="0"/>
              <a:t>entity.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313" y="4416725"/>
            <a:ext cx="5236233" cy="23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3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relation contains the following attributes describing employees:</a:t>
            </a:r>
          </a:p>
          <a:p>
            <a:pPr lvl="1"/>
            <a:r>
              <a:rPr lang="en-GB" dirty="0" err="1"/>
              <a:t>EmpID</a:t>
            </a:r>
            <a:r>
              <a:rPr lang="en-GB" dirty="0"/>
              <a:t>, Name, </a:t>
            </a:r>
            <a:r>
              <a:rPr lang="en-GB" dirty="0" err="1"/>
              <a:t>DeptName</a:t>
            </a:r>
            <a:r>
              <a:rPr lang="en-GB" dirty="0"/>
              <a:t>, and </a:t>
            </a:r>
            <a:r>
              <a:rPr lang="en-GB" dirty="0" smtClean="0"/>
              <a:t>Salary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EMPLOYEE1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en-GB" dirty="0" err="1" smtClean="0">
                <a:solidFill>
                  <a:srgbClr val="FF0000"/>
                </a:solidFill>
              </a:rPr>
              <a:t>EmpID</a:t>
            </a:r>
            <a:r>
              <a:rPr lang="en-GB" dirty="0">
                <a:solidFill>
                  <a:srgbClr val="FF0000"/>
                </a:solidFill>
              </a:rPr>
              <a:t>, Name, </a:t>
            </a:r>
            <a:r>
              <a:rPr lang="en-GB" dirty="0" err="1">
                <a:solidFill>
                  <a:srgbClr val="FF0000"/>
                </a:solidFill>
              </a:rPr>
              <a:t>DeptName</a:t>
            </a:r>
            <a:r>
              <a:rPr lang="en-GB" dirty="0">
                <a:solidFill>
                  <a:srgbClr val="FF0000"/>
                </a:solidFill>
              </a:rPr>
              <a:t>, Salary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endParaRPr lang="en-GB" b="1" dirty="0" smtClean="0"/>
          </a:p>
          <a:p>
            <a:r>
              <a:rPr lang="en-GB" b="1" dirty="0" smtClean="0"/>
              <a:t>RELATIONAL KEYS</a:t>
            </a:r>
          </a:p>
          <a:p>
            <a:pPr lvl="1"/>
            <a:r>
              <a:rPr lang="en-GB" sz="1800" dirty="0" smtClean="0"/>
              <a:t>Every </a:t>
            </a:r>
            <a:r>
              <a:rPr lang="en-GB" sz="1800" dirty="0"/>
              <a:t>relation </a:t>
            </a:r>
            <a:r>
              <a:rPr lang="en-GB" sz="1800" dirty="0" smtClean="0"/>
              <a:t>must have </a:t>
            </a:r>
            <a:r>
              <a:rPr lang="en-GB" sz="1800" dirty="0"/>
              <a:t>a primary key. A </a:t>
            </a:r>
            <a:r>
              <a:rPr lang="en-GB" sz="1800" b="1" dirty="0"/>
              <a:t>primary key </a:t>
            </a:r>
            <a:r>
              <a:rPr lang="en-GB" sz="1800" dirty="0"/>
              <a:t>is an attribute or a combination of attributes </a:t>
            </a:r>
            <a:r>
              <a:rPr lang="en-GB" sz="1800" dirty="0" smtClean="0"/>
              <a:t>that uniquely </a:t>
            </a:r>
            <a:r>
              <a:rPr lang="en-GB" sz="1800" dirty="0"/>
              <a:t>identifies each row in a relation. </a:t>
            </a:r>
            <a:endParaRPr lang="en-GB" sz="1800" dirty="0" smtClean="0"/>
          </a:p>
          <a:p>
            <a:pPr lvl="1"/>
            <a:r>
              <a:rPr lang="en-GB" sz="1800" dirty="0" smtClean="0"/>
              <a:t>We </a:t>
            </a:r>
            <a:r>
              <a:rPr lang="en-GB" sz="1800" dirty="0"/>
              <a:t>designate a primary key by </a:t>
            </a:r>
            <a:r>
              <a:rPr lang="en-GB" sz="1800" dirty="0" smtClean="0"/>
              <a:t>underlining the </a:t>
            </a:r>
            <a:r>
              <a:rPr lang="en-GB" sz="1800" dirty="0"/>
              <a:t>attribute name(s). </a:t>
            </a:r>
            <a:endParaRPr lang="en-GB" sz="1800" dirty="0" smtClean="0"/>
          </a:p>
          <a:p>
            <a:pPr lvl="1"/>
            <a:r>
              <a:rPr lang="en-GB" sz="1800" dirty="0" smtClean="0"/>
              <a:t>For </a:t>
            </a:r>
            <a:r>
              <a:rPr lang="en-GB" sz="1800" dirty="0"/>
              <a:t>example, the primary key for the relation EMPLOYEE1 </a:t>
            </a:r>
            <a:r>
              <a:rPr lang="en-GB" sz="1800" dirty="0" smtClean="0"/>
              <a:t>is </a:t>
            </a:r>
            <a:r>
              <a:rPr lang="en-GB" sz="1800" u="sng" dirty="0" err="1" smtClean="0"/>
              <a:t>EmpID</a:t>
            </a:r>
            <a:r>
              <a:rPr lang="en-GB" sz="1800" dirty="0"/>
              <a:t>. </a:t>
            </a:r>
            <a:endParaRPr lang="en-GB" sz="1800" dirty="0" smtClean="0"/>
          </a:p>
          <a:p>
            <a:pPr lvl="1"/>
            <a:r>
              <a:rPr lang="en-GB" sz="1800" dirty="0" smtClean="0"/>
              <a:t>Notice </a:t>
            </a:r>
            <a:r>
              <a:rPr lang="en-GB" sz="1800" dirty="0"/>
              <a:t>that this attribute is underlined in Figure</a:t>
            </a: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5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Primary key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An </a:t>
            </a:r>
            <a:r>
              <a:rPr lang="en-GB" sz="2000" dirty="0"/>
              <a:t>attribute or a combination </a:t>
            </a:r>
            <a:r>
              <a:rPr lang="en-GB" sz="2000" dirty="0" smtClean="0"/>
              <a:t>of attributes </a:t>
            </a:r>
            <a:r>
              <a:rPr lang="en-GB" sz="2000" dirty="0"/>
              <a:t>that uniquely </a:t>
            </a:r>
            <a:r>
              <a:rPr lang="en-GB" sz="2000" dirty="0" smtClean="0"/>
              <a:t>identifies each </a:t>
            </a:r>
            <a:r>
              <a:rPr lang="en-GB" sz="2000" dirty="0"/>
              <a:t>row in a relation</a:t>
            </a:r>
            <a:r>
              <a:rPr lang="en-GB" sz="2000" dirty="0" smtClean="0"/>
              <a:t>.</a:t>
            </a:r>
          </a:p>
          <a:p>
            <a:r>
              <a:rPr lang="en-GB" sz="2000" b="1" dirty="0" smtClean="0"/>
              <a:t>EMPLOYEE1</a:t>
            </a:r>
            <a:r>
              <a:rPr lang="en-GB" sz="2000" dirty="0" smtClean="0"/>
              <a:t>(</a:t>
            </a:r>
            <a:r>
              <a:rPr lang="en-GB" sz="2000" u="sng" dirty="0" err="1" smtClean="0"/>
              <a:t>EmpID</a:t>
            </a:r>
            <a:r>
              <a:rPr lang="en-GB" sz="2000" dirty="0"/>
              <a:t>, Name, </a:t>
            </a:r>
            <a:r>
              <a:rPr lang="en-GB" sz="2000" dirty="0" err="1"/>
              <a:t>DeptName</a:t>
            </a:r>
            <a:r>
              <a:rPr lang="en-GB" sz="2000" dirty="0"/>
              <a:t>, Salary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Here </a:t>
            </a:r>
            <a:r>
              <a:rPr lang="en-GB" sz="2000" u="sng" dirty="0" err="1" smtClean="0"/>
              <a:t>EmpID</a:t>
            </a:r>
            <a:r>
              <a:rPr lang="en-GB" sz="2000" dirty="0" smtClean="0"/>
              <a:t> is a primary key</a:t>
            </a:r>
          </a:p>
          <a:p>
            <a:r>
              <a:rPr lang="en-GB" sz="2000" dirty="0"/>
              <a:t>The concept of a primary key is related to the term </a:t>
            </a:r>
            <a:r>
              <a:rPr lang="en-GB" sz="2000" i="1" dirty="0" smtClean="0"/>
              <a:t>identifier.</a:t>
            </a:r>
          </a:p>
          <a:p>
            <a:r>
              <a:rPr lang="en-GB" sz="2000" dirty="0"/>
              <a:t>The attribute or a collection of attributes indicated as an entity’s </a:t>
            </a:r>
            <a:r>
              <a:rPr lang="en-GB" sz="2000" dirty="0" smtClean="0"/>
              <a:t>identifier in </a:t>
            </a:r>
            <a:r>
              <a:rPr lang="en-GB" sz="2000" dirty="0"/>
              <a:t>an E-R diagram may be the same attributes that comprise the primary key for </a:t>
            </a:r>
            <a:r>
              <a:rPr lang="en-GB" sz="2000" dirty="0" smtClean="0"/>
              <a:t>the relation </a:t>
            </a:r>
            <a:r>
              <a:rPr lang="en-GB" sz="2000" dirty="0"/>
              <a:t>representing that entity.</a:t>
            </a:r>
            <a:endParaRPr lang="en-GB" sz="2000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69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Composite key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primary key that consists </a:t>
            </a:r>
            <a:r>
              <a:rPr lang="en-GB" dirty="0" smtClean="0"/>
              <a:t>of more </a:t>
            </a:r>
            <a:r>
              <a:rPr lang="en-GB" dirty="0"/>
              <a:t>than one attribute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C.No</a:t>
            </a:r>
            <a:r>
              <a:rPr lang="en-GB" dirty="0" smtClean="0"/>
              <a:t> and Department Name in this class</a:t>
            </a:r>
          </a:p>
          <a:p>
            <a:r>
              <a:rPr lang="en-GB" dirty="0" smtClean="0"/>
              <a:t>STUDENT(</a:t>
            </a:r>
            <a:r>
              <a:rPr lang="en-GB" u="sng" dirty="0" err="1" smtClean="0"/>
              <a:t>C.No</a:t>
            </a:r>
            <a:r>
              <a:rPr lang="en-GB" dirty="0" smtClean="0"/>
              <a:t>, </a:t>
            </a:r>
            <a:r>
              <a:rPr lang="en-GB" u="sng" dirty="0" err="1" smtClean="0"/>
              <a:t>DeptName</a:t>
            </a:r>
            <a:r>
              <a:rPr lang="en-GB" dirty="0" smtClean="0"/>
              <a:t>, </a:t>
            </a:r>
            <a:r>
              <a:rPr lang="en-GB" dirty="0" err="1" smtClean="0"/>
              <a:t>StudentName</a:t>
            </a:r>
            <a:r>
              <a:rPr lang="en-GB" dirty="0" smtClean="0"/>
              <a:t>)</a:t>
            </a:r>
          </a:p>
          <a:p>
            <a:r>
              <a:rPr lang="en-GB" dirty="0" smtClean="0"/>
              <a:t>STUDENT(</a:t>
            </a:r>
            <a:r>
              <a:rPr lang="en-GB" u="sng" dirty="0" err="1" smtClean="0"/>
              <a:t>C.No</a:t>
            </a:r>
            <a:r>
              <a:rPr lang="en-GB" u="sng" dirty="0" smtClean="0"/>
              <a:t>, Semester, </a:t>
            </a:r>
            <a:r>
              <a:rPr lang="en-GB" u="sng" dirty="0" err="1" smtClean="0"/>
              <a:t>Dept</a:t>
            </a:r>
            <a:r>
              <a:rPr lang="en-GB" u="sng" dirty="0" err="1" smtClean="0"/>
              <a:t>mame</a:t>
            </a:r>
            <a:r>
              <a:rPr lang="en-GB" dirty="0" smtClean="0"/>
              <a:t>,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7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Foreign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322" y="1867291"/>
            <a:ext cx="8596668" cy="4473124"/>
          </a:xfrm>
        </p:spPr>
        <p:txBody>
          <a:bodyPr/>
          <a:lstStyle/>
          <a:p>
            <a:r>
              <a:rPr lang="en-GB" dirty="0"/>
              <a:t>An attribute in a relation </a:t>
            </a:r>
            <a:r>
              <a:rPr lang="en-GB" dirty="0" smtClean="0"/>
              <a:t>that serves </a:t>
            </a:r>
            <a:r>
              <a:rPr lang="en-GB" dirty="0"/>
              <a:t>as the primary key </a:t>
            </a:r>
            <a:r>
              <a:rPr lang="en-GB" dirty="0" smtClean="0"/>
              <a:t>of another </a:t>
            </a:r>
            <a:r>
              <a:rPr lang="en-GB" dirty="0"/>
              <a:t>relation in the </a:t>
            </a:r>
            <a:r>
              <a:rPr lang="en-GB" dirty="0" smtClean="0"/>
              <a:t>same database.</a:t>
            </a:r>
          </a:p>
          <a:p>
            <a:r>
              <a:rPr lang="en-GB" dirty="0"/>
              <a:t>Often we must represent the relationship between two tables or relations. This </a:t>
            </a:r>
            <a:r>
              <a:rPr lang="en-GB" dirty="0" smtClean="0"/>
              <a:t>is accomplished </a:t>
            </a:r>
            <a:r>
              <a:rPr lang="en-GB" dirty="0"/>
              <a:t>through the use of foreign keys.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/>
              <a:t>foreign key </a:t>
            </a:r>
            <a:r>
              <a:rPr lang="en-GB" dirty="0"/>
              <a:t>is an attribute (</a:t>
            </a:r>
            <a:r>
              <a:rPr lang="en-GB" dirty="0" smtClean="0"/>
              <a:t>possibly composite</a:t>
            </a:r>
            <a:r>
              <a:rPr lang="en-GB" dirty="0"/>
              <a:t>) in a relation that serves as the primary key of another relation. </a:t>
            </a:r>
            <a:endParaRPr lang="en-GB" dirty="0" smtClean="0"/>
          </a:p>
          <a:p>
            <a:r>
              <a:rPr lang="en-GB" dirty="0" smtClean="0"/>
              <a:t>For example, consider </a:t>
            </a:r>
            <a:r>
              <a:rPr lang="en-GB" dirty="0"/>
              <a:t>the relations </a:t>
            </a:r>
            <a:r>
              <a:rPr lang="en-GB" b="1" dirty="0"/>
              <a:t>EMPLOYEE1</a:t>
            </a:r>
            <a:r>
              <a:rPr lang="en-GB" dirty="0"/>
              <a:t> and </a:t>
            </a:r>
            <a:r>
              <a:rPr lang="en-GB" b="1" dirty="0"/>
              <a:t>DEPARTMENT</a:t>
            </a:r>
            <a:r>
              <a:rPr lang="en-GB" b="1" dirty="0" smtClean="0"/>
              <a:t>:</a:t>
            </a:r>
          </a:p>
          <a:p>
            <a:pPr lvl="1"/>
            <a:r>
              <a:rPr lang="en-GB" b="1" dirty="0"/>
              <a:t>EMPLOYEE1(</a:t>
            </a:r>
            <a:r>
              <a:rPr lang="en-GB" u="sng" dirty="0" err="1"/>
              <a:t>EmpID</a:t>
            </a:r>
            <a:r>
              <a:rPr lang="en-GB" dirty="0"/>
              <a:t>, Name, </a:t>
            </a:r>
            <a:r>
              <a:rPr lang="en-GB" dirty="0" err="1"/>
              <a:t>DeptName</a:t>
            </a:r>
            <a:r>
              <a:rPr lang="en-GB" dirty="0"/>
              <a:t>, Salary</a:t>
            </a:r>
            <a:r>
              <a:rPr lang="en-GB" b="1" dirty="0"/>
              <a:t>)</a:t>
            </a:r>
          </a:p>
          <a:p>
            <a:pPr lvl="1"/>
            <a:r>
              <a:rPr lang="en-GB" b="1" dirty="0"/>
              <a:t>DEPARTMENT(</a:t>
            </a:r>
            <a:r>
              <a:rPr lang="en-GB" u="sng" dirty="0" err="1"/>
              <a:t>DeptName</a:t>
            </a:r>
            <a:r>
              <a:rPr lang="en-GB" dirty="0"/>
              <a:t>, </a:t>
            </a:r>
            <a:r>
              <a:rPr lang="en-GB" dirty="0" smtClean="0"/>
              <a:t>Location</a:t>
            </a:r>
            <a:r>
              <a:rPr lang="en-GB" dirty="0"/>
              <a:t>, Fax</a:t>
            </a:r>
            <a:r>
              <a:rPr lang="en-GB" b="1" dirty="0" smtClean="0"/>
              <a:t>)</a:t>
            </a:r>
          </a:p>
          <a:p>
            <a:r>
              <a:rPr lang="en-GB" dirty="0"/>
              <a:t>The attribute </a:t>
            </a:r>
            <a:r>
              <a:rPr lang="en-GB" dirty="0" err="1"/>
              <a:t>DeptName</a:t>
            </a:r>
            <a:r>
              <a:rPr lang="en-GB" dirty="0"/>
              <a:t> is a foreign key in </a:t>
            </a:r>
            <a:r>
              <a:rPr lang="en-GB" dirty="0" smtClean="0"/>
              <a:t>EMPLOYEE1. it Is represented as dashed lines:</a:t>
            </a:r>
          </a:p>
          <a:p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354" y="5779700"/>
            <a:ext cx="4865297" cy="56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6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PROPERTIES OF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656273"/>
            <a:ext cx="9661585" cy="4385090"/>
          </a:xfrm>
        </p:spPr>
        <p:txBody>
          <a:bodyPr>
            <a:noAutofit/>
          </a:bodyPr>
          <a:lstStyle/>
          <a:p>
            <a:r>
              <a:rPr lang="en-GB" dirty="0"/>
              <a:t>We have defined relations as two-dimensional tables </a:t>
            </a:r>
            <a:r>
              <a:rPr lang="en-GB" dirty="0" smtClean="0"/>
              <a:t>of data</a:t>
            </a:r>
            <a:r>
              <a:rPr lang="en-GB" dirty="0"/>
              <a:t>. </a:t>
            </a:r>
            <a:r>
              <a:rPr lang="en-GB" dirty="0" smtClean="0"/>
              <a:t>However</a:t>
            </a:r>
            <a:r>
              <a:rPr lang="en-GB" dirty="0"/>
              <a:t>, not all tables are relations. </a:t>
            </a:r>
            <a:endParaRPr lang="en-GB" dirty="0" smtClean="0"/>
          </a:p>
          <a:p>
            <a:r>
              <a:rPr lang="en-GB" dirty="0" smtClean="0"/>
              <a:t>Relations </a:t>
            </a:r>
            <a:r>
              <a:rPr lang="en-GB" dirty="0"/>
              <a:t>have several properties that </a:t>
            </a:r>
            <a:r>
              <a:rPr lang="en-GB" dirty="0" smtClean="0"/>
              <a:t>distinguish them </a:t>
            </a:r>
            <a:r>
              <a:rPr lang="en-GB" dirty="0"/>
              <a:t>from non-relational tables. We summarize these properties next</a:t>
            </a:r>
            <a:r>
              <a:rPr lang="en-GB" dirty="0" smtClean="0"/>
              <a:t>: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Each relation (or table) in a database has a unique name.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An entry at the intersection of each row and column is atomic (or single valued</a:t>
            </a:r>
            <a:r>
              <a:rPr lang="en-GB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There </a:t>
            </a: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only one value associated with each attribute on a specific row of </a:t>
            </a:r>
            <a:r>
              <a:rPr lang="en-GB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table</a:t>
            </a: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no multivalued attributes are allowed in a relation.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Each row is unique; no two rows in a relation can be identical.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Each attribute (or column) within a table has a unique name.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The sequence of columns (left to right) is insignificant. The order of the columns </a:t>
            </a:r>
            <a:r>
              <a:rPr lang="en-GB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can be changed without changing the meaning or use of the relation.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The sequence of rows (top to bottom) is insignificant. As with columns, the </a:t>
            </a:r>
            <a:r>
              <a:rPr lang="en-GB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of </a:t>
            </a:r>
            <a:r>
              <a:rPr lang="en-GB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rows of a relation may be changed or stored in any sequence.</a:t>
            </a:r>
          </a:p>
        </p:txBody>
      </p:sp>
    </p:spTree>
    <p:extLst>
      <p:ext uri="{BB962C8B-B14F-4D97-AF65-F5344CB8AC3E}">
        <p14:creationId xmlns:p14="http://schemas.microsoft.com/office/powerpoint/2010/main" val="20507111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1173</TotalTime>
  <Words>719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Database System</vt:lpstr>
      <vt:lpstr>PowerPoint Presentation</vt:lpstr>
      <vt:lpstr>Basic Definitions</vt:lpstr>
      <vt:lpstr>RELATIONAL DATA STRUCTURE</vt:lpstr>
      <vt:lpstr>PowerPoint Presentation</vt:lpstr>
      <vt:lpstr>Primary key </vt:lpstr>
      <vt:lpstr>Composite key </vt:lpstr>
      <vt:lpstr>Foreign key</vt:lpstr>
      <vt:lpstr>PROPERTIES OF RELATIONS</vt:lpstr>
      <vt:lpstr>Pine Valley Furniture Company</vt:lpstr>
      <vt:lpstr>Schema for four relations (Pine Valley Furniture Company)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88</cp:revision>
  <dcterms:created xsi:type="dcterms:W3CDTF">2019-02-28T05:20:25Z</dcterms:created>
  <dcterms:modified xsi:type="dcterms:W3CDTF">2020-06-27T07:48:16Z</dcterms:modified>
</cp:coreProperties>
</file>